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43"/>
  </p:notesMasterIdLst>
  <p:sldIdLst>
    <p:sldId id="714" r:id="rId5"/>
    <p:sldId id="695" r:id="rId6"/>
    <p:sldId id="670" r:id="rId7"/>
    <p:sldId id="698" r:id="rId8"/>
    <p:sldId id="696" r:id="rId9"/>
    <p:sldId id="660" r:id="rId10"/>
    <p:sldId id="678" r:id="rId11"/>
    <p:sldId id="662" r:id="rId12"/>
    <p:sldId id="697" r:id="rId13"/>
    <p:sldId id="679" r:id="rId14"/>
    <p:sldId id="699" r:id="rId15"/>
    <p:sldId id="708" r:id="rId16"/>
    <p:sldId id="715" r:id="rId17"/>
    <p:sldId id="701" r:id="rId18"/>
    <p:sldId id="680" r:id="rId19"/>
    <p:sldId id="681" r:id="rId20"/>
    <p:sldId id="682" r:id="rId21"/>
    <p:sldId id="702" r:id="rId22"/>
    <p:sldId id="683" r:id="rId23"/>
    <p:sldId id="707" r:id="rId24"/>
    <p:sldId id="684" r:id="rId25"/>
    <p:sldId id="703" r:id="rId26"/>
    <p:sldId id="685" r:id="rId27"/>
    <p:sldId id="691" r:id="rId28"/>
    <p:sldId id="704" r:id="rId29"/>
    <p:sldId id="686" r:id="rId30"/>
    <p:sldId id="716" r:id="rId31"/>
    <p:sldId id="688" r:id="rId32"/>
    <p:sldId id="689" r:id="rId33"/>
    <p:sldId id="711" r:id="rId34"/>
    <p:sldId id="692" r:id="rId35"/>
    <p:sldId id="705" r:id="rId36"/>
    <p:sldId id="706" r:id="rId37"/>
    <p:sldId id="694" r:id="rId38"/>
    <p:sldId id="710" r:id="rId39"/>
    <p:sldId id="677" r:id="rId40"/>
    <p:sldId id="690" r:id="rId41"/>
    <p:sldId id="70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99"/>
    <a:srgbClr val="9FF6FF"/>
    <a:srgbClr val="FFFFFF"/>
    <a:srgbClr val="333399"/>
    <a:srgbClr val="142CDC"/>
    <a:srgbClr val="99FFCC"/>
    <a:srgbClr val="99FF99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6" autoAdjust="0"/>
    <p:restoredTop sz="94038" autoAdjust="0"/>
  </p:normalViewPr>
  <p:slideViewPr>
    <p:cSldViewPr>
      <p:cViewPr>
        <p:scale>
          <a:sx n="85" d="100"/>
          <a:sy n="85" d="100"/>
        </p:scale>
        <p:origin x="45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7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 induced charge and magnetization densities described by the Kohn-Sham susceptibility modify the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Hartree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and exchange-correlation potential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6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8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emf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18.png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  <a:endParaRPr lang="en-GB" sz="28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  <a:endParaRPr lang="en-GB" sz="24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  <a:endParaRPr lang="en-GB" sz="28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1700808"/>
            <a:ext cx="8280920" cy="38884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3916200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C.K. Loong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1895 (1984)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907931"/>
            <a:ext cx="2880450" cy="38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4024563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T. G.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Perring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69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3219 (1991)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62437" y="4974364"/>
            <a:ext cx="3372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J.A. Blackman et al PRL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2814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1985)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5782319"/>
            <a:ext cx="7200800" cy="830997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99"/>
                </a:solidFill>
              </a:rPr>
              <a:t>Developments in calculation approaches</a:t>
            </a: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Development in instrumentation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26" y="1098660"/>
            <a:ext cx="2188005" cy="3458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61" y="1065884"/>
            <a:ext cx="2331984" cy="3769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6136" y="6926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RPA calculations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  <a:endParaRPr lang="en-GB" sz="28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  <a:endParaRPr lang="en-GB" sz="24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  <a:endParaRPr lang="en-GB" sz="28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619944" y="4517504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07503" y="40791"/>
            <a:ext cx="7640291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/>
            <a:r>
              <a:rPr lang="en-GB" sz="3200" b="1" dirty="0" smtClean="0">
                <a:solidFill>
                  <a:srgbClr val="666699"/>
                </a:solidFill>
              </a:rPr>
              <a:t>Measuring Excitations – Time-of-flight</a:t>
            </a:r>
            <a:endParaRPr lang="en-GB" sz="3200" b="1" dirty="0">
              <a:solidFill>
                <a:srgbClr val="666699"/>
              </a:solidFill>
            </a:endParaRPr>
          </a:p>
        </p:txBody>
      </p:sp>
      <p:pic>
        <p:nvPicPr>
          <p:cNvPr id="94" name="Picture 2" descr="T:\TGP\MAPS\papers\appeared_in_print\High-Tc PR\maps_constru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63" y="2435447"/>
            <a:ext cx="4254975" cy="41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60" y="4371875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3"/>
          <p:cNvSpPr>
            <a:spLocks noChangeArrowheads="1"/>
          </p:cNvSpPr>
          <p:nvPr/>
        </p:nvSpPr>
        <p:spPr bwMode="auto">
          <a:xfrm>
            <a:off x="5249859" y="1949039"/>
            <a:ext cx="3305803" cy="432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</a:rPr>
              <a:t>   </a:t>
            </a:r>
            <a:r>
              <a:rPr lang="en-US" sz="2000" dirty="0" smtClean="0">
                <a:latin typeface="Trebuchet MS" pitchFamily="34" charset="0"/>
              </a:rPr>
              <a:t>MAPS </a:t>
            </a:r>
            <a:r>
              <a:rPr lang="en-US" sz="2000" dirty="0">
                <a:latin typeface="Trebuchet MS" pitchFamily="34" charset="0"/>
              </a:rPr>
              <a:t>spectrometer</a:t>
            </a:r>
          </a:p>
        </p:txBody>
      </p:sp>
      <p:sp>
        <p:nvSpPr>
          <p:cNvPr id="89" name="TextBox 14"/>
          <p:cNvSpPr txBox="1">
            <a:spLocks noChangeArrowheads="1"/>
          </p:cNvSpPr>
          <p:nvPr/>
        </p:nvSpPr>
        <p:spPr bwMode="auto">
          <a:xfrm>
            <a:off x="0" y="978257"/>
            <a:ext cx="8572500" cy="13003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3 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freedom: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(,,t)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)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" name="Picture 2" descr="C:\Documents and Settings\rib76\My Documents\My_Docs\My Documents\papers\MERLIN_paper\fig5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857250"/>
            <a:ext cx="5148262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4"/>
          <p:cNvSpPr txBox="1">
            <a:spLocks noChangeArrowheads="1"/>
          </p:cNvSpPr>
          <p:nvPr/>
        </p:nvSpPr>
        <p:spPr bwMode="auto">
          <a:xfrm>
            <a:off x="384083" y="2278613"/>
            <a:ext cx="2603741" cy="6155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TextBox 14"/>
          <p:cNvSpPr txBox="1">
            <a:spLocks noChangeArrowheads="1"/>
          </p:cNvSpPr>
          <p:nvPr/>
        </p:nvSpPr>
        <p:spPr bwMode="auto">
          <a:xfrm>
            <a:off x="171521" y="2123763"/>
            <a:ext cx="5078338" cy="179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4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freedom: crystal angle: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       </a:t>
            </a:r>
          </a:p>
          <a:p>
            <a:pPr>
              <a:spcBef>
                <a:spcPts val="1500"/>
              </a:spcBef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-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(,,t, ) 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z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)</a:t>
            </a: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210</a:t>
            </a:r>
            <a:r>
              <a:rPr lang="en-GB" sz="1600" baseline="30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9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voxels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79512" y="651372"/>
            <a:ext cx="2592289" cy="2921644"/>
            <a:chOff x="4669563" y="1794759"/>
            <a:chExt cx="4347575" cy="4785329"/>
          </a:xfrm>
        </p:grpSpPr>
        <p:pic>
          <p:nvPicPr>
            <p:cNvPr id="3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8"/>
              <a:ext cx="4254975" cy="414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4669563" y="1794759"/>
              <a:ext cx="4190991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altLang="en-US" sz="2000" dirty="0" smtClean="0">
                  <a:latin typeface="Trebuchet MS" panose="020B0603020202020204" pitchFamily="34" charset="0"/>
                </a:rPr>
                <a:t>MAPS spectrometer</a:t>
              </a:r>
              <a:endParaRPr lang="en-US" altLang="en-US" sz="2000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2" y="1150830"/>
            <a:ext cx="1115018" cy="22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68002" y="551192"/>
            <a:ext cx="2498924" cy="2640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9pPr>
          </a:lstStyle>
          <a:p>
            <a:pPr algn="ctr"/>
            <a:r>
              <a:rPr lang="en-US" altLang="en-US" sz="2000" dirty="0" smtClean="0">
                <a:latin typeface="Trebuchet MS" panose="020B0603020202020204" pitchFamily="34" charset="0"/>
              </a:rPr>
              <a:t>Horace software</a:t>
            </a:r>
            <a:endParaRPr lang="en-US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3829" y="163759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2901" y="1392240"/>
            <a:ext cx="2298650" cy="1723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1628800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678" y="4130156"/>
            <a:ext cx="3644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>
                <a:solidFill>
                  <a:srgbClr val="000099"/>
                </a:solidFill>
              </a:rPr>
              <a:t>        </a:t>
            </a:r>
            <a:r>
              <a:rPr lang="en-GB" sz="1600" b="1" u="sng" dirty="0" err="1" smtClean="0">
                <a:solidFill>
                  <a:srgbClr val="000099"/>
                </a:solidFill>
              </a:rPr>
              <a:t>Ei</a:t>
            </a:r>
            <a:r>
              <a:rPr lang="en-GB" sz="1600" b="1" u="sng" dirty="0" smtClean="0">
                <a:solidFill>
                  <a:srgbClr val="000099"/>
                </a:solidFill>
              </a:rPr>
              <a:t>:    _</a:t>
            </a:r>
          </a:p>
          <a:p>
            <a:r>
              <a:rPr lang="en-GB" sz="1600" dirty="0" smtClean="0">
                <a:solidFill>
                  <a:srgbClr val="000099"/>
                </a:solidFill>
              </a:rPr>
              <a:t> 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200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401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787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1371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</a:t>
            </a:r>
            <a:r>
              <a:rPr lang="en-GB" sz="1600" dirty="0" smtClean="0">
                <a:solidFill>
                  <a:srgbClr val="000099"/>
                </a:solidFill>
              </a:rPr>
              <a:t>4%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E</a:t>
            </a:r>
            <a:r>
              <a:rPr lang="en-GB" sz="1600" dirty="0" smtClean="0">
                <a:solidFill>
                  <a:srgbClr val="000099"/>
                </a:solidFill>
              </a:rPr>
              <a:t>/E energy resolution</a:t>
            </a:r>
          </a:p>
          <a:p>
            <a:endParaRPr lang="en-GB" sz="1600" dirty="0">
              <a:solidFill>
                <a:srgbClr val="000099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9512" y="71510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6528" y="78440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6600"/>
                </a:solidFill>
              </a:rPr>
              <a:t>http://horace.isis.rl.ac.uk/Main_Page</a:t>
            </a:r>
          </a:p>
        </p:txBody>
      </p:sp>
    </p:spTree>
    <p:extLst>
      <p:ext uri="{BB962C8B-B14F-4D97-AF65-F5344CB8AC3E}">
        <p14:creationId xmlns:p14="http://schemas.microsoft.com/office/powerpoint/2010/main" val="37322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827463"/>
            <a:ext cx="3119437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800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2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3863975"/>
            <a:ext cx="3117850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787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98" y="-27384"/>
            <a:ext cx="4683050" cy="3501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3" y="3473624"/>
            <a:ext cx="4527039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2606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414623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overview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563888" y="980728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436096" y="980728"/>
            <a:ext cx="68050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110</a:t>
            </a:r>
            <a:r>
              <a:rPr lang="en-GB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43417" y="980728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7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35575"/>
            <a:ext cx="2160240" cy="21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9832" y="4535575"/>
            <a:ext cx="5760640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obvious fall-off in intensity as go through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dramatic broadening along [100] above c.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gap at c. 200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r>
              <a:rPr lang="en-GB" sz="1600" dirty="0" smtClean="0">
                <a:solidFill>
                  <a:srgbClr val="000099"/>
                </a:solidFill>
              </a:rPr>
              <a:t> along [100]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6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smallbott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708920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09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44" y="4172417"/>
            <a:ext cx="8119714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Heisenberg </a:t>
            </a:r>
            <a:r>
              <a:rPr lang="en-GB" sz="1600" dirty="0" err="1" smtClean="0">
                <a:solidFill>
                  <a:srgbClr val="000099"/>
                </a:solidFill>
              </a:rPr>
              <a:t>ferromagnet</a:t>
            </a:r>
            <a:r>
              <a:rPr lang="en-GB" sz="1600" dirty="0" smtClean="0">
                <a:solidFill>
                  <a:srgbClr val="000099"/>
                </a:solidFill>
              </a:rPr>
              <a:t> dispersion relation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Allow for damped simple harmonic oscillator inverse lifetime </a:t>
            </a:r>
            <a:r>
              <a:rPr lang="en-GB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</a:t>
            </a:r>
            <a:r>
              <a:rPr lang="en-GB" sz="1600" dirty="0" smtClean="0">
                <a:solidFill>
                  <a:srgbClr val="000099"/>
                </a:solidFill>
              </a:rPr>
              <a:t>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Least-squares fit with full 4D resolution function convolution</a:t>
            </a:r>
            <a:endParaRPr lang="en-GB" sz="1600" dirty="0">
              <a:solidFill>
                <a:srgbClr val="000099"/>
              </a:solidFill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/>
          </p:nvPr>
        </p:nvGraphicFramePr>
        <p:xfrm>
          <a:off x="4395788" y="4173538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788" y="4173538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52465" y="820223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714" y="1149388"/>
            <a:ext cx="3247091" cy="2427498"/>
            <a:chOff x="2115729" y="785478"/>
            <a:chExt cx="3247091" cy="242749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5729" y="785478"/>
              <a:ext cx="3247091" cy="2427498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3018526" y="1700808"/>
              <a:ext cx="129614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178" y="1189040"/>
            <a:ext cx="3092554" cy="23119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664" y="1189040"/>
            <a:ext cx="3024336" cy="2260968"/>
          </a:xfrm>
          <a:prstGeom prst="rect">
            <a:avLst/>
          </a:prstGeom>
        </p:spPr>
      </p:pic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537490" y="2420888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9664" y="1189040"/>
            <a:ext cx="3024336" cy="23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7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731373"/>
              </p:ext>
            </p:extLst>
          </p:nvPr>
        </p:nvGraphicFramePr>
        <p:xfrm>
          <a:off x="5251605" y="2276872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74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605" y="2276872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6714" y="4538104"/>
            <a:ext cx="43564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JSeff</a:t>
            </a:r>
            <a:r>
              <a:rPr lang="en-GB" dirty="0" smtClean="0"/>
              <a:t> = 25 </a:t>
            </a:r>
            <a:r>
              <a:rPr lang="en-GB" dirty="0" err="1" smtClean="0"/>
              <a:t>meV</a:t>
            </a:r>
            <a:r>
              <a:rPr lang="en-GB" dirty="0" smtClean="0"/>
              <a:t>  </a:t>
            </a:r>
            <a:r>
              <a:rPr lang="en-GB" dirty="0" smtClean="0">
                <a:sym typeface="Wingdings" panose="05000000000000000000" pitchFamily="2" charset="2"/>
              </a:rPr>
              <a:t> </a:t>
            </a:r>
            <a:r>
              <a:rPr lang="en-GB" dirty="0" smtClean="0"/>
              <a:t>D </a:t>
            </a:r>
            <a:r>
              <a:rPr lang="en-GB" dirty="0" smtClean="0"/>
              <a:t>= </a:t>
            </a:r>
            <a:r>
              <a:rPr lang="en-GB" dirty="0" smtClean="0"/>
              <a:t>205 </a:t>
            </a:r>
            <a:r>
              <a:rPr lang="en-GB" dirty="0" err="1" smtClean="0"/>
              <a:t>meV</a:t>
            </a:r>
            <a:r>
              <a:rPr lang="en-GB" dirty="0" smtClean="0"/>
              <a:t> </a:t>
            </a:r>
            <a:r>
              <a:rPr lang="en-GB" dirty="0" smtClean="0"/>
              <a:t>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40" y="817060"/>
            <a:ext cx="4691981" cy="3507685"/>
          </a:xfrm>
          <a:prstGeom prst="rect">
            <a:avLst/>
          </a:prstGeom>
        </p:spPr>
      </p:pic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093699" y="5009242"/>
            <a:ext cx="540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; 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1907704" y="1322324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4634" y="628162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496410" y="4974150"/>
            <a:ext cx="435641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260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Aft>
                <a:spcPts val="1000"/>
              </a:spcAft>
            </a:pPr>
            <a:r>
              <a:rPr lang="en-GB" dirty="0" smtClean="0"/>
              <a:t>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endParaRPr lang="en-GB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68011" y="5410067"/>
            <a:ext cx="403244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J.W. Lynn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11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208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(1975)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Fe+10at%Si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8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80520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15"/>
          <a:stretch/>
        </p:blipFill>
        <p:spPr>
          <a:xfrm>
            <a:off x="153268" y="469792"/>
            <a:ext cx="4359600" cy="3121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62"/>
          <a:stretch/>
        </p:blipFill>
        <p:spPr>
          <a:xfrm>
            <a:off x="4463988" y="549852"/>
            <a:ext cx="4359600" cy="3103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94"/>
          <a:stretch/>
        </p:blipFill>
        <p:spPr>
          <a:xfrm>
            <a:off x="104388" y="3717032"/>
            <a:ext cx="4359600" cy="3096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5419"/>
          <a:stretch/>
        </p:blipFill>
        <p:spPr>
          <a:xfrm>
            <a:off x="4512868" y="3717032"/>
            <a:ext cx="4359600" cy="3082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307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66296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=70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390926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=90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3909262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=110 </a:t>
            </a:r>
            <a:r>
              <a:rPr lang="en-GB" dirty="0" err="1" smtClean="0"/>
              <a:t>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16" name="Group 15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3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09" y="745802"/>
            <a:ext cx="39449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0" y="2348880"/>
            <a:ext cx="6281066" cy="4417830"/>
            <a:chOff x="0" y="2348880"/>
            <a:chExt cx="6281066" cy="4417830"/>
          </a:xfrm>
        </p:grpSpPr>
        <p:sp>
          <p:nvSpPr>
            <p:cNvPr id="4" name="TextBox 3"/>
            <p:cNvSpPr txBox="1"/>
            <p:nvPr/>
          </p:nvSpPr>
          <p:spPr>
            <a:xfrm>
              <a:off x="1547664" y="3539702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Energy transfer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90652"/>
              <a:ext cx="6281066" cy="2776058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 flipV="1">
              <a:off x="2252605" y="2805001"/>
              <a:ext cx="1167269" cy="11856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843808" y="2743647"/>
              <a:ext cx="2531434" cy="12470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267744" y="2410233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843808" y="2348880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1108531" y="2805001"/>
              <a:ext cx="89882" cy="11856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436096" y="4298429"/>
            <a:ext cx="385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336 1973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01399" y="704495"/>
            <a:ext cx="4359600" cy="3372577"/>
            <a:chOff x="4701399" y="704495"/>
            <a:chExt cx="4359600" cy="3372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t="5419"/>
            <a:stretch/>
          </p:blipFill>
          <p:spPr>
            <a:xfrm>
              <a:off x="4701399" y="704495"/>
              <a:ext cx="4359600" cy="308256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131839" y="726374"/>
              <a:ext cx="435803" cy="23231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4860032" y="3049533"/>
              <a:ext cx="2271807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084168" y="3049533"/>
              <a:ext cx="1478423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277" y="4353757"/>
            <a:ext cx="1080120" cy="54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547664" y="35397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547664" y="624879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31" name="Group 30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5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931" y="3904640"/>
            <a:ext cx="5060306" cy="2963556"/>
            <a:chOff x="45603" y="3683717"/>
            <a:chExt cx="5060306" cy="2963556"/>
          </a:xfrm>
        </p:grpSpPr>
        <p:sp>
          <p:nvSpPr>
            <p:cNvPr id="24" name="TextBox 23"/>
            <p:cNvSpPr txBox="1"/>
            <p:nvPr/>
          </p:nvSpPr>
          <p:spPr>
            <a:xfrm rot="16200000">
              <a:off x="-812416" y="4702112"/>
              <a:ext cx="2023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Inverse lifetime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baseline="-250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6488" r="7878"/>
            <a:stretch/>
          </p:blipFill>
          <p:spPr>
            <a:xfrm>
              <a:off x="353380" y="3683717"/>
              <a:ext cx="4752529" cy="2963556"/>
            </a:xfrm>
            <a:prstGeom prst="rect">
              <a:avLst/>
            </a:prstGeom>
          </p:spPr>
        </p:pic>
        <p:pic>
          <p:nvPicPr>
            <p:cNvPr id="36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4229815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1151620" y="37698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Damping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5863381" cy="422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148478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=100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Sensitivity to inverse lifetime: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1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8016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at high energies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4692481" y="1907236"/>
            <a:ext cx="1611945" cy="229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68397" y="4543738"/>
            <a:ext cx="38157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6423765" y="760112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32040" y="2018453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61646" y="1995531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23093" y="820738"/>
            <a:ext cx="825171" cy="11977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31400" y="4091093"/>
            <a:ext cx="7448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  <a:endParaRPr lang="en-GB" sz="28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  <a:endParaRPr lang="en-GB" sz="2400" dirty="0" smtClean="0">
              <a:solidFill>
                <a:srgbClr val="000099"/>
              </a:solidFill>
            </a:endParaRP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  <a:endParaRPr lang="en-GB" sz="28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42124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Time-dependent DFT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6" y="1736759"/>
            <a:ext cx="6626225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714" y="1321656"/>
            <a:ext cx="367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b="1" dirty="0" smtClean="0">
                <a:solidFill>
                  <a:srgbClr val="000099"/>
                </a:solidFill>
              </a:rPr>
              <a:t>Non-interacting susceptibility: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6714" y="3501008"/>
            <a:ext cx="8859927" cy="1340166"/>
            <a:chOff x="104561" y="3477694"/>
            <a:chExt cx="8859927" cy="1340166"/>
          </a:xfrm>
        </p:grpSpPr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05" y="4081260"/>
              <a:ext cx="69977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4561" y="3477694"/>
              <a:ext cx="8859927" cy="7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GB" sz="1600" b="1" dirty="0" smtClean="0">
                  <a:solidFill>
                    <a:srgbClr val="000099"/>
                  </a:solidFill>
                </a:rPr>
                <a:t>Self-consistency requirement: </a:t>
              </a:r>
            </a:p>
            <a:p>
              <a:pPr>
                <a:spcAft>
                  <a:spcPts val="1000"/>
                </a:spcAft>
              </a:pPr>
              <a:r>
                <a:rPr lang="en-GB" sz="1600" dirty="0" smtClean="0">
                  <a:solidFill>
                    <a:srgbClr val="000099"/>
                  </a:solidFill>
                </a:rPr>
                <a:t>induced charge and magnetisation density modifies exchange-correlation potential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4561" y="945538"/>
            <a:ext cx="8267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Time dependent density functional theory: in principle exact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66943" y="1736759"/>
            <a:ext cx="3963382" cy="7397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94075" y="4665579"/>
            <a:ext cx="7056784" cy="1954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Exact linear response with functional derivative of exchange-correlation potential  w.r.t. density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99"/>
                </a:solidFill>
              </a:rPr>
              <a:t>Looks like </a:t>
            </a:r>
            <a:r>
              <a:rPr lang="en-GB" sz="1600" dirty="0" smtClean="0">
                <a:solidFill>
                  <a:srgbClr val="000099"/>
                </a:solidFill>
              </a:rPr>
              <a:t>RPA, </a:t>
            </a:r>
            <a:r>
              <a:rPr lang="en-GB" sz="1600" dirty="0">
                <a:solidFill>
                  <a:srgbClr val="000099"/>
                </a:solidFill>
              </a:rPr>
              <a:t>but there the approximations are ad </a:t>
            </a:r>
            <a:r>
              <a:rPr lang="en-GB" sz="1600" dirty="0" smtClean="0">
                <a:solidFill>
                  <a:srgbClr val="000099"/>
                </a:solidFill>
              </a:rPr>
              <a:t>hoc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Approximations to make tractable (‘KKR all electron’, ‘Atomic Sphere Approximation’, imaginary time with analytic continuation,,,)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BUT time-consuming, &amp; expected to fail for e.g. </a:t>
            </a:r>
            <a:r>
              <a:rPr lang="en-GB" sz="1600" dirty="0" err="1" smtClean="0">
                <a:solidFill>
                  <a:srgbClr val="000099"/>
                </a:solidFill>
              </a:rPr>
              <a:t>cuprates</a:t>
            </a:r>
            <a:endParaRPr lang="en-GB" sz="1600" dirty="0" smtClean="0">
              <a:solidFill>
                <a:srgbClr val="000099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82737"/>
              </p:ext>
            </p:extLst>
          </p:nvPr>
        </p:nvGraphicFramePr>
        <p:xfrm>
          <a:off x="6529263" y="4976689"/>
          <a:ext cx="24352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6" imgW="1434960" imgH="431640" progId="Equation.DSMT4">
                  <p:embed/>
                </p:oleObj>
              </mc:Choice>
              <mc:Fallback>
                <p:oleObj name="Equation" r:id="rId6" imgW="1434960" imgH="43164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263" y="4976689"/>
                        <a:ext cx="2435225" cy="731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99592" y="609234"/>
            <a:ext cx="78285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Orig. U. Halle;    P.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Buczek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84 1744418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(2011) ; 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M.Lueders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re-implemented 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450" y="1689408"/>
            <a:ext cx="877146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Use DFT band structure + ‘rigid spin approximation’  to compute interacting susceptibility</a:t>
            </a: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449" y="2973698"/>
            <a:ext cx="8267411" cy="114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Essentially indistinguishable results 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TD-DFT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</a:t>
            </a:r>
            <a:r>
              <a:rPr lang="en-GB" sz="1600" dirty="0" smtClean="0">
                <a:solidFill>
                  <a:srgbClr val="000099"/>
                </a:solidFill>
              </a:rPr>
              <a:t>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095290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06363"/>
            <a:ext cx="3267099" cy="1214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291" y="739528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6600"/>
                </a:solidFill>
              </a:rPr>
              <a:t>M. van </a:t>
            </a:r>
            <a:r>
              <a:rPr lang="en-GB" sz="1400" dirty="0" err="1" smtClean="0">
                <a:solidFill>
                  <a:srgbClr val="006600"/>
                </a:solidFill>
              </a:rPr>
              <a:t>Schilfgaarde</a:t>
            </a:r>
            <a:r>
              <a:rPr lang="en-GB" sz="1400" dirty="0" smtClean="0">
                <a:solidFill>
                  <a:srgbClr val="006600"/>
                </a:solidFill>
              </a:rPr>
              <a:t>           https</a:t>
            </a:r>
            <a:r>
              <a:rPr lang="en-GB" sz="1400" dirty="0">
                <a:solidFill>
                  <a:srgbClr val="006600"/>
                </a:solidFill>
              </a:rPr>
              <a:t>://www.questaal.org/</a:t>
            </a:r>
          </a:p>
        </p:txBody>
      </p:sp>
    </p:spTree>
    <p:extLst>
      <p:ext uri="{BB962C8B-B14F-4D97-AF65-F5344CB8AC3E}">
        <p14:creationId xmlns:p14="http://schemas.microsoft.com/office/powerpoint/2010/main" val="39176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-19576"/>
            <a:ext cx="6747336" cy="6885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-163627"/>
            <a:ext cx="6768752" cy="7029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763688" y="3717032"/>
            <a:ext cx="56166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GB" sz="3200" dirty="0" smtClean="0"/>
              <a:t>Toby Perring	Alex Buts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Martin Lueders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Herb </a:t>
            </a:r>
            <a:r>
              <a:rPr lang="en-GB" sz="3200" dirty="0" err="1" smtClean="0"/>
              <a:t>Mook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692696"/>
            <a:ext cx="7776864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agnetic </a:t>
            </a:r>
            <a:r>
              <a:rPr lang="en-GB" sz="3200" b="1" dirty="0">
                <a:solidFill>
                  <a:srgbClr val="C00000"/>
                </a:solidFill>
              </a:rPr>
              <a:t>E</a:t>
            </a:r>
            <a:r>
              <a:rPr lang="en-GB" sz="3200" b="1" dirty="0" smtClean="0">
                <a:solidFill>
                  <a:srgbClr val="C00000"/>
                </a:solidFill>
              </a:rPr>
              <a:t>xcitations in the Itinerant Electron </a:t>
            </a:r>
            <a:r>
              <a:rPr lang="en-GB" sz="3200" b="1" dirty="0" err="1" smtClean="0">
                <a:solidFill>
                  <a:srgbClr val="C00000"/>
                </a:solidFill>
              </a:rPr>
              <a:t>Ferromagnet</a:t>
            </a:r>
            <a:r>
              <a:rPr lang="en-GB" sz="3200" b="1" dirty="0" smtClean="0">
                <a:solidFill>
                  <a:srgbClr val="C00000"/>
                </a:solidFill>
              </a:rPr>
              <a:t> Iron </a:t>
            </a: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easured throughout the Brillouin Zone</a:t>
            </a:r>
            <a:endParaRPr lang="en-GB" sz="3200" b="1" baseline="-25000" dirty="0">
              <a:solidFill>
                <a:srgbClr val="C00000"/>
              </a:solidFill>
            </a:endParaRPr>
          </a:p>
        </p:txBody>
      </p:sp>
      <p:pic>
        <p:nvPicPr>
          <p:cNvPr id="8" name="Picture 2" descr="isissmallbott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07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4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4044" y="4212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Full TD-DFT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59508" y="42123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Rigid spin approximation</a:t>
            </a:r>
          </a:p>
          <a:p>
            <a:pPr algn="ctr"/>
            <a:r>
              <a:rPr lang="en-GB" dirty="0" smtClean="0"/>
              <a:t>In </a:t>
            </a:r>
            <a:r>
              <a:rPr lang="en-GB" dirty="0" err="1" smtClean="0"/>
              <a:t>Questaal</a:t>
            </a:r>
            <a:endParaRPr lang="en-GB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1426"/>
          <a:stretch>
            <a:fillRect/>
          </a:stretch>
        </p:blipFill>
        <p:spPr bwMode="auto">
          <a:xfrm>
            <a:off x="4427984" y="1052736"/>
            <a:ext cx="462756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6" b="6297"/>
          <a:stretch>
            <a:fillRect/>
          </a:stretch>
        </p:blipFill>
        <p:spPr bwMode="auto">
          <a:xfrm>
            <a:off x="60771" y="1052736"/>
            <a:ext cx="4727576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40197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Lucida Grande" charset="0"/>
              </a:rPr>
              <a:t>G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843659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G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259334" y="5372323"/>
            <a:ext cx="334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H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076897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659634" y="5372323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P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380359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61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624" y="3518066"/>
            <a:ext cx="6464120" cy="2998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24" t="2907" r="7872"/>
          <a:stretch/>
        </p:blipFill>
        <p:spPr>
          <a:xfrm>
            <a:off x="151748" y="3637979"/>
            <a:ext cx="5701451" cy="28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440610"/>
            <a:ext cx="3633000" cy="27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356992"/>
            <a:ext cx="3633000" cy="27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84" y="416821"/>
            <a:ext cx="3633000" cy="27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16821"/>
            <a:ext cx="3633000" cy="271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04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610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4869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333296" y="148690"/>
            <a:ext cx="198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Log(Calculation)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8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538" r="4865"/>
          <a:stretch/>
        </p:blipFill>
        <p:spPr>
          <a:xfrm>
            <a:off x="63074" y="1166257"/>
            <a:ext cx="4236275" cy="2911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990"/>
          <a:stretch/>
        </p:blipFill>
        <p:spPr>
          <a:xfrm>
            <a:off x="4480877" y="1078407"/>
            <a:ext cx="4643008" cy="3054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085" y="820738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[100] direction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75604" y="772862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[110] direction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9778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</a:t>
            </a:r>
            <a:r>
              <a:rPr lang="en-GB" dirty="0" smtClean="0"/>
              <a:t>125</a:t>
            </a:r>
            <a:r>
              <a:rPr lang="en-GB" dirty="0" smtClean="0"/>
              <a:t>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811272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</a:t>
            </a:r>
            <a:r>
              <a:rPr lang="en-GB" dirty="0" smtClean="0"/>
              <a:t>125</a:t>
            </a:r>
            <a:r>
              <a:rPr lang="en-GB" dirty="0" smtClean="0"/>
              <a:t>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59778" y="4478794"/>
            <a:ext cx="5040560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 energy dispersion:</a:t>
            </a:r>
          </a:p>
          <a:p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Experiment:  D </a:t>
            </a:r>
            <a:r>
              <a:rPr lang="en-GB" dirty="0"/>
              <a:t>= 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Bef>
                <a:spcPts val="2000"/>
              </a:spcBef>
            </a:pPr>
            <a:r>
              <a:rPr lang="en-GB" dirty="0" smtClean="0"/>
              <a:t>  Calculation: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17" y="4197062"/>
            <a:ext cx="3633000" cy="2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967517"/>
            <a:ext cx="4998089" cy="285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24" t="2907" r="7872"/>
          <a:stretch/>
        </p:blipFill>
        <p:spPr>
          <a:xfrm>
            <a:off x="611560" y="620688"/>
            <a:ext cx="5701451" cy="284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2954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Our calculations: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0536" y="3486187"/>
            <a:ext cx="496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Cao et al (PRB 97 024420 (2018):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131840" y="4077072"/>
            <a:ext cx="0" cy="2376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708195"/>
            <a:ext cx="6480720" cy="26838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131840" y="3064581"/>
            <a:ext cx="1152128" cy="10124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17814" y="3064580"/>
            <a:ext cx="319360" cy="10146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31839" y="3064580"/>
            <a:ext cx="569305" cy="10093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36724" y="3064580"/>
            <a:ext cx="1485976" cy="10124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54420" y="1988840"/>
            <a:ext cx="2182754" cy="107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Summary</a:t>
            </a:r>
            <a:endParaRPr lang="en-GB" sz="2400" b="1" kern="0" baseline="-2500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908720"/>
            <a:ext cx="7488832" cy="431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Measured the spin dynamics to 0.4 eV in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Discrepancies with earlier data from triple axis spectrometer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No observation of intensity </a:t>
            </a:r>
            <a:r>
              <a:rPr lang="en-GB" dirty="0" smtClean="0">
                <a:solidFill>
                  <a:srgbClr val="006600"/>
                </a:solidFill>
              </a:rPr>
              <a:t>drop above </a:t>
            </a:r>
            <a:r>
              <a:rPr lang="en-GB" dirty="0" smtClean="0">
                <a:solidFill>
                  <a:srgbClr val="006600"/>
                </a:solidFill>
                <a:sym typeface="Symbol" panose="05050102010706020507" pitchFamily="18" charset="2"/>
              </a:rPr>
              <a:t></a:t>
            </a:r>
            <a:r>
              <a:rPr lang="en-GB" dirty="0" smtClean="0">
                <a:solidFill>
                  <a:srgbClr val="006600"/>
                </a:solidFill>
              </a:rPr>
              <a:t>100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Well defined spin waves along [100] to &gt; 300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Moderate agreement with latest calculations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TD-DFT and rigid spin approximation to kernel</a:t>
            </a:r>
            <a:endParaRPr lang="en-GB" dirty="0" smtClean="0">
              <a:solidFill>
                <a:srgbClr val="006600"/>
              </a:solidFill>
            </a:endParaRP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BUT energy scale renormalisation and [100] </a:t>
            </a:r>
            <a:r>
              <a:rPr lang="en-GB" dirty="0" smtClean="0">
                <a:solidFill>
                  <a:srgbClr val="006600"/>
                </a:solidFill>
              </a:rPr>
              <a:t>direction are major </a:t>
            </a:r>
            <a:r>
              <a:rPr lang="en-GB" dirty="0" smtClean="0">
                <a:solidFill>
                  <a:srgbClr val="006600"/>
                </a:solidFill>
              </a:rPr>
              <a:t>differences</a:t>
            </a:r>
            <a:endParaRPr lang="en-GB" dirty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0099"/>
              </a:solidFill>
            </a:endParaRPr>
          </a:p>
          <a:p>
            <a:endParaRPr lang="en-GB" dirty="0" smtClean="0">
              <a:solidFill>
                <a:srgbClr val="000099"/>
              </a:solidFill>
            </a:endParaRPr>
          </a:p>
          <a:p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276872"/>
            <a:ext cx="561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The End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18903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012" y="776558"/>
            <a:ext cx="82674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 – band gaps usually wrong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LDA+U – ad hoc parameter, need not be sufficient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000099"/>
                </a:solidFill>
              </a:rPr>
              <a:t>Approach:</a:t>
            </a:r>
            <a:r>
              <a:rPr lang="en-GB" sz="1600" dirty="0" smtClean="0">
                <a:solidFill>
                  <a:srgbClr val="000099"/>
                </a:solidFill>
              </a:rPr>
              <a:t> Non-interacting susceptibility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-25000" dirty="0" smtClean="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rgbClr val="000099"/>
                </a:solidFill>
                <a:sym typeface="Symbol" panose="05050102010706020507" pitchFamily="18" charset="2"/>
              </a:rPr>
              <a:t>Questaal</a:t>
            </a:r>
            <a:r>
              <a:rPr lang="en-GB" sz="1600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implementation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010" y="3361880"/>
            <a:ext cx="826741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964164"/>
            <a:ext cx="2304256" cy="2795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843" y="4427743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78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943466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Classic itinerant electron </a:t>
            </a:r>
            <a:r>
              <a:rPr lang="en-GB" dirty="0" err="1" smtClean="0">
                <a:solidFill>
                  <a:srgbClr val="000099"/>
                </a:solidFill>
              </a:rPr>
              <a:t>ferromagnets</a:t>
            </a:r>
            <a:r>
              <a:rPr lang="en-GB" dirty="0" smtClean="0">
                <a:solidFill>
                  <a:srgbClr val="000099"/>
                </a:solidFill>
              </a:rPr>
              <a:t>:  </a:t>
            </a:r>
            <a:r>
              <a:rPr lang="en-GB" b="1" dirty="0" smtClean="0">
                <a:solidFill>
                  <a:srgbClr val="000099"/>
                </a:solidFill>
              </a:rPr>
              <a:t>Fe, Co, Ni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34" y="616674"/>
            <a:ext cx="2681456" cy="27363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3607" y="1484784"/>
            <a:ext cx="5259717" cy="3024336"/>
            <a:chOff x="1043607" y="1484784"/>
            <a:chExt cx="5259717" cy="30243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" t="11468" r="3400" b="5169"/>
            <a:stretch/>
          </p:blipFill>
          <p:spPr>
            <a:xfrm>
              <a:off x="1043607" y="1484784"/>
              <a:ext cx="5259717" cy="30243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48400" y="4125352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16352" y="2662808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6" y="616674"/>
            <a:ext cx="2808276" cy="2736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35148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795720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Correlated electron system</a:t>
            </a:r>
          </a:p>
        </p:txBody>
      </p:sp>
    </p:spTree>
    <p:extLst>
      <p:ext uri="{BB962C8B-B14F-4D97-AF65-F5344CB8AC3E}">
        <p14:creationId xmlns:p14="http://schemas.microsoft.com/office/powerpoint/2010/main" val="42750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43466"/>
            <a:ext cx="8208912" cy="471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  <a:p>
            <a:pPr marL="742950" lvl="1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Magnetism and its dynamics plays a central role in metallic systems with strong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-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correlations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Fluctuations mediate superconductivity in </a:t>
            </a:r>
            <a:r>
              <a:rPr lang="en-GB" sz="1600" dirty="0" err="1" smtClean="0"/>
              <a:t>cuprates</a:t>
            </a:r>
            <a:r>
              <a:rPr lang="en-GB" sz="1600" dirty="0" smtClean="0"/>
              <a:t> and iron </a:t>
            </a:r>
            <a:r>
              <a:rPr lang="en-GB" sz="1600" dirty="0" err="1" smtClean="0"/>
              <a:t>pnictides</a:t>
            </a:r>
            <a:endParaRPr lang="en-GB" sz="1600" dirty="0" smtClean="0"/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QCP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transport properties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Interplay with orbital, electronic and charge </a:t>
            </a:r>
            <a:r>
              <a:rPr lang="en-GB" sz="1600" dirty="0" err="1" smtClean="0"/>
              <a:t>d.o.f</a:t>
            </a:r>
            <a:r>
              <a:rPr lang="en-GB" sz="1600" dirty="0" smtClean="0"/>
              <a:t>. in </a:t>
            </a:r>
            <a:r>
              <a:rPr lang="en-GB" sz="1600" dirty="0" err="1" smtClean="0"/>
              <a:t>manganites</a:t>
            </a:r>
            <a:endParaRPr lang="en-GB" sz="1600" dirty="0" smtClean="0"/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Dynamical susceptibility at the heart of time-dependent response to external perturbations</a:t>
            </a:r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Reliable prediction of dynamical susceptibility </a:t>
            </a:r>
            <a:r>
              <a:rPr lang="en-GB" dirty="0" smtClean="0">
                <a:solidFill>
                  <a:srgbClr val="006600"/>
                </a:solidFill>
                <a:sym typeface="Wingdings" panose="05000000000000000000" pitchFamily="2" charset="2"/>
              </a:rPr>
              <a:t> understanding in complex systems</a:t>
            </a:r>
            <a:endParaRPr lang="en-GB" dirty="0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2664296" cy="2724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680" y="4293096"/>
            <a:ext cx="223224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i="1" dirty="0" smtClean="0"/>
              <a:t>a = b = c = 2.845 Å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T</a:t>
            </a:r>
            <a:r>
              <a:rPr lang="en-GB" sz="1600" i="1" baseline="-25000" dirty="0" smtClean="0"/>
              <a:t>C</a:t>
            </a:r>
            <a:r>
              <a:rPr lang="en-GB" sz="1600" i="1" dirty="0" smtClean="0"/>
              <a:t> = 1043 K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M = 2.2 </a:t>
            </a:r>
            <a:r>
              <a:rPr lang="en-GB" sz="1600" i="1" dirty="0" smtClean="0">
                <a:sym typeface="Symbol" panose="05050102010706020507" pitchFamily="18" charset="2"/>
              </a:rPr>
              <a:t></a:t>
            </a:r>
            <a:r>
              <a:rPr lang="en-GB" sz="1600" i="1" baseline="-25000" dirty="0" smtClean="0">
                <a:sym typeface="Symbol" panose="05050102010706020507" pitchFamily="18" charset="2"/>
              </a:rPr>
              <a:t>B</a:t>
            </a:r>
            <a:endParaRPr lang="en-GB" sz="1600" i="1" baseline="-25000" dirty="0"/>
          </a:p>
        </p:txBody>
      </p:sp>
      <p:pic>
        <p:nvPicPr>
          <p:cNvPr id="13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36" y="404664"/>
            <a:ext cx="315486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Iron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Itinerant magnetism in iron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31815"/>
            <a:ext cx="4696950" cy="271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1720" y="2674131"/>
            <a:ext cx="4435440" cy="2265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03210" y="2420888"/>
            <a:ext cx="8215338" cy="4317631"/>
            <a:chOff x="103210" y="2420888"/>
            <a:chExt cx="8215338" cy="4317631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3851920" y="5204687"/>
              <a:ext cx="44666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M.F. Collins et al, Physical Review </a:t>
              </a:r>
              <a:r>
                <a:rPr lang="en-GB" altLang="en-US" sz="1400" b="1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179</a:t>
              </a: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 417 (1968)</a:t>
              </a:r>
              <a:endPara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10" y="2420888"/>
              <a:ext cx="3514434" cy="43176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95536" y="2074079"/>
            <a:ext cx="8587204" cy="419589"/>
            <a:chOff x="467544" y="2348880"/>
            <a:chExt cx="8587204" cy="41958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2348880"/>
              <a:ext cx="8587204" cy="419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67544" y="2348880"/>
              <a:ext cx="8568952" cy="41958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32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What do we expect?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5026" y="331771"/>
            <a:ext cx="2987675" cy="3240088"/>
            <a:chOff x="1619250" y="942975"/>
            <a:chExt cx="2987675" cy="3240088"/>
          </a:xfrm>
        </p:grpSpPr>
        <p:sp>
          <p:nvSpPr>
            <p:cNvPr id="28" name="Arc 20"/>
            <p:cNvSpPr>
              <a:spLocks/>
            </p:cNvSpPr>
            <p:nvPr/>
          </p:nvSpPr>
          <p:spPr bwMode="auto">
            <a:xfrm flipV="1">
              <a:off x="2800350" y="942975"/>
              <a:ext cx="1074738" cy="2568575"/>
            </a:xfrm>
            <a:custGeom>
              <a:avLst/>
              <a:gdLst>
                <a:gd name="T0" fmla="*/ 0 w 19348"/>
                <a:gd name="T1" fmla="*/ 0 h 21600"/>
                <a:gd name="T2" fmla="*/ 2147483647 w 19348"/>
                <a:gd name="T3" fmla="*/ 2147483647 h 21600"/>
                <a:gd name="T4" fmla="*/ 0 w 1934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9348"/>
                <a:gd name="T10" fmla="*/ 0 h 21600"/>
                <a:gd name="T11" fmla="*/ 19348 w 1934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48" h="21600" fill="none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</a:path>
                <a:path w="19348" h="21600" stroke="0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1643063" y="3871913"/>
              <a:ext cx="2244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2781300" y="1924050"/>
              <a:ext cx="0" cy="195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Arc 23"/>
            <p:cNvSpPr>
              <a:spLocks/>
            </p:cNvSpPr>
            <p:nvPr/>
          </p:nvSpPr>
          <p:spPr bwMode="auto">
            <a:xfrm flipH="1" flipV="1">
              <a:off x="1619250" y="1258888"/>
              <a:ext cx="1147763" cy="2570162"/>
            </a:xfrm>
            <a:custGeom>
              <a:avLst/>
              <a:gdLst>
                <a:gd name="T0" fmla="*/ 0 w 20637"/>
                <a:gd name="T1" fmla="*/ 0 h 21600"/>
                <a:gd name="T2" fmla="*/ 2147483647 w 20637"/>
                <a:gd name="T3" fmla="*/ 2147483647 h 21600"/>
                <a:gd name="T4" fmla="*/ 0 w 20637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637"/>
                <a:gd name="T10" fmla="*/ 0 h 21600"/>
                <a:gd name="T11" fmla="*/ 20637 w 2063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37" h="21600" fill="none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</a:path>
                <a:path w="20637" h="21600" stroke="0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695450" y="2416175"/>
              <a:ext cx="2065338" cy="79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2959100" y="3898900"/>
              <a:ext cx="1647825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wavevector</a:t>
              </a:r>
              <a:endParaRPr lang="en-US" altLang="en-US" sz="1200"/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2217738" y="1485900"/>
              <a:ext cx="1647825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energy</a:t>
              </a:r>
              <a:endParaRPr lang="en-US" altLang="en-US" sz="1200"/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rot="5400000" flipH="1" flipV="1">
              <a:off x="2109788" y="2847975"/>
              <a:ext cx="46355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2935288" y="2846387"/>
              <a:ext cx="463550" cy="317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flipV="1">
              <a:off x="1827213" y="2335213"/>
              <a:ext cx="1957387" cy="18732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41"/>
          <p:cNvGrpSpPr>
            <a:grpSpLocks/>
          </p:cNvGrpSpPr>
          <p:nvPr/>
        </p:nvGrpSpPr>
        <p:grpSpPr bwMode="auto">
          <a:xfrm>
            <a:off x="4849018" y="-269314"/>
            <a:ext cx="3986213" cy="3997325"/>
            <a:chOff x="5410474" y="260648"/>
            <a:chExt cx="3986062" cy="3996837"/>
          </a:xfrm>
        </p:grpSpPr>
        <p:grpSp>
          <p:nvGrpSpPr>
            <p:cNvPr id="39" name="Group 34"/>
            <p:cNvGrpSpPr>
              <a:grpSpLocks/>
            </p:cNvGrpSpPr>
            <p:nvPr/>
          </p:nvGrpSpPr>
          <p:grpSpPr bwMode="auto">
            <a:xfrm>
              <a:off x="5410474" y="1796860"/>
              <a:ext cx="2851150" cy="2460625"/>
              <a:chOff x="5183187" y="1052290"/>
              <a:chExt cx="2851150" cy="2460625"/>
            </a:xfrm>
          </p:grpSpPr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5657850" y="3143027"/>
                <a:ext cx="2376487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4" name="Line 51"/>
              <p:cNvSpPr>
                <a:spLocks noChangeShapeType="1"/>
              </p:cNvSpPr>
              <p:nvPr/>
            </p:nvSpPr>
            <p:spPr bwMode="auto">
              <a:xfrm flipV="1">
                <a:off x="5667375" y="1052290"/>
                <a:ext cx="0" cy="211137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5" name="Text Box 61"/>
              <p:cNvSpPr txBox="1">
                <a:spLocks noChangeArrowheads="1"/>
              </p:cNvSpPr>
              <p:nvPr/>
            </p:nvSpPr>
            <p:spPr bwMode="auto">
              <a:xfrm>
                <a:off x="7466012" y="3176365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q</a:t>
                </a:r>
                <a:endParaRPr lang="en-US" altLang="en-US" sz="1600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Text Box 62"/>
              <p:cNvSpPr txBox="1">
                <a:spLocks noChangeArrowheads="1"/>
              </p:cNvSpPr>
              <p:nvPr/>
            </p:nvSpPr>
            <p:spPr bwMode="auto">
              <a:xfrm>
                <a:off x="5183187" y="1111027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  <a:sym typeface="Symbol" panose="05050102010706020507" pitchFamily="18" charset="2"/>
                  </a:rPr>
                  <a:t>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5899405" y="647951"/>
              <a:ext cx="3228853" cy="3236518"/>
            </a:xfrm>
            <a:custGeom>
              <a:avLst/>
              <a:gdLst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6184 w 3228722"/>
                <a:gd name="connsiteY36" fmla="*/ 1424198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291313 w 3228722"/>
                <a:gd name="connsiteY35" fmla="*/ 1302817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937409 w 3228722"/>
                <a:gd name="connsiteY18" fmla="*/ 2443795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8722" h="3236814">
                  <a:moveTo>
                    <a:pt x="0" y="1594131"/>
                  </a:moveTo>
                  <a:lnTo>
                    <a:pt x="105196" y="1942088"/>
                  </a:lnTo>
                  <a:lnTo>
                    <a:pt x="218485" y="2160573"/>
                  </a:lnTo>
                  <a:lnTo>
                    <a:pt x="331773" y="2354782"/>
                  </a:lnTo>
                  <a:lnTo>
                    <a:pt x="436970" y="2476163"/>
                  </a:lnTo>
                  <a:lnTo>
                    <a:pt x="590718" y="2638003"/>
                  </a:lnTo>
                  <a:lnTo>
                    <a:pt x="736375" y="2767476"/>
                  </a:lnTo>
                  <a:lnTo>
                    <a:pt x="882032" y="2872672"/>
                  </a:lnTo>
                  <a:lnTo>
                    <a:pt x="1011504" y="2977869"/>
                  </a:lnTo>
                  <a:lnTo>
                    <a:pt x="1149069" y="3074973"/>
                  </a:lnTo>
                  <a:lnTo>
                    <a:pt x="1302818" y="3188262"/>
                  </a:lnTo>
                  <a:lnTo>
                    <a:pt x="1383738" y="3236814"/>
                  </a:lnTo>
                  <a:lnTo>
                    <a:pt x="2354782" y="3236814"/>
                  </a:lnTo>
                  <a:lnTo>
                    <a:pt x="2492347" y="3107341"/>
                  </a:lnTo>
                  <a:lnTo>
                    <a:pt x="2581359" y="3010237"/>
                  </a:lnTo>
                  <a:lnTo>
                    <a:pt x="2702740" y="2856489"/>
                  </a:lnTo>
                  <a:lnTo>
                    <a:pt x="2832212" y="2646095"/>
                  </a:lnTo>
                  <a:lnTo>
                    <a:pt x="2856489" y="2573267"/>
                  </a:lnTo>
                  <a:cubicBezTo>
                    <a:pt x="2859186" y="2559780"/>
                    <a:pt x="2975172" y="2449190"/>
                    <a:pt x="2937409" y="2443795"/>
                  </a:cubicBezTo>
                  <a:lnTo>
                    <a:pt x="2985961" y="2379058"/>
                  </a:lnTo>
                  <a:lnTo>
                    <a:pt x="3058789" y="2152481"/>
                  </a:lnTo>
                  <a:lnTo>
                    <a:pt x="3131618" y="1974456"/>
                  </a:lnTo>
                  <a:lnTo>
                    <a:pt x="3172078" y="1812616"/>
                  </a:lnTo>
                  <a:lnTo>
                    <a:pt x="3204446" y="1626499"/>
                  </a:lnTo>
                  <a:lnTo>
                    <a:pt x="3228722" y="1521302"/>
                  </a:lnTo>
                  <a:lnTo>
                    <a:pt x="3228722" y="1472750"/>
                  </a:lnTo>
                  <a:lnTo>
                    <a:pt x="3228722" y="0"/>
                  </a:lnTo>
                  <a:lnTo>
                    <a:pt x="865848" y="8092"/>
                  </a:lnTo>
                  <a:lnTo>
                    <a:pt x="793019" y="250853"/>
                  </a:lnTo>
                  <a:lnTo>
                    <a:pt x="736375" y="388418"/>
                  </a:lnTo>
                  <a:lnTo>
                    <a:pt x="647363" y="606902"/>
                  </a:lnTo>
                  <a:lnTo>
                    <a:pt x="566442" y="793019"/>
                  </a:lnTo>
                  <a:lnTo>
                    <a:pt x="493614" y="962952"/>
                  </a:lnTo>
                  <a:lnTo>
                    <a:pt x="412694" y="1084333"/>
                  </a:lnTo>
                  <a:lnTo>
                    <a:pt x="501706" y="954860"/>
                  </a:lnTo>
                  <a:cubicBezTo>
                    <a:pt x="477430" y="979136"/>
                    <a:pt x="372233" y="1173345"/>
                    <a:pt x="347957" y="1197621"/>
                  </a:cubicBezTo>
                  <a:lnTo>
                    <a:pt x="493614" y="971044"/>
                  </a:lnTo>
                  <a:lnTo>
                    <a:pt x="291313" y="1302817"/>
                  </a:lnTo>
                  <a:lnTo>
                    <a:pt x="178025" y="1440382"/>
                  </a:lnTo>
                  <a:lnTo>
                    <a:pt x="0" y="159413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28006" y="446363"/>
              <a:ext cx="2952638" cy="1039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20295" y="260648"/>
              <a:ext cx="576241" cy="2952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47" name="Arc 52"/>
          <p:cNvSpPr>
            <a:spLocks/>
          </p:cNvSpPr>
          <p:nvPr/>
        </p:nvSpPr>
        <p:spPr bwMode="auto">
          <a:xfrm flipV="1">
            <a:off x="5337968" y="1140386"/>
            <a:ext cx="1643063" cy="2205038"/>
          </a:xfrm>
          <a:custGeom>
            <a:avLst/>
            <a:gdLst>
              <a:gd name="T0" fmla="*/ 0 w 19428"/>
              <a:gd name="T1" fmla="*/ 0 h 21600"/>
              <a:gd name="T2" fmla="*/ 1643062 w 19428"/>
              <a:gd name="T3" fmla="*/ 1241457 h 21600"/>
              <a:gd name="T4" fmla="*/ 0 w 19428"/>
              <a:gd name="T5" fmla="*/ 220503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428" h="21600" fill="none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</a:path>
              <a:path w="19428" h="21600" stroke="0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479381" y="1657911"/>
            <a:ext cx="455612" cy="1360488"/>
            <a:chOff x="7040116" y="2188292"/>
            <a:chExt cx="455539" cy="1359647"/>
          </a:xfrm>
        </p:grpSpPr>
        <p:sp>
          <p:nvSpPr>
            <p:cNvPr id="49" name="Line 55"/>
            <p:cNvSpPr>
              <a:spLocks noChangeShapeType="1"/>
            </p:cNvSpPr>
            <p:nvPr/>
          </p:nvSpPr>
          <p:spPr bwMode="auto">
            <a:xfrm>
              <a:off x="7040116" y="3212976"/>
              <a:ext cx="0" cy="334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>
              <a:off x="7164288" y="2914527"/>
              <a:ext cx="4763" cy="633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>
              <a:off x="7278983" y="2680262"/>
              <a:ext cx="4762" cy="739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7385808" y="2450692"/>
              <a:ext cx="4762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60"/>
            <p:cNvSpPr>
              <a:spLocks noChangeShapeType="1"/>
            </p:cNvSpPr>
            <p:nvPr/>
          </p:nvSpPr>
          <p:spPr bwMode="auto">
            <a:xfrm flipH="1">
              <a:off x="7490893" y="2188292"/>
              <a:ext cx="4762" cy="1092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943088"/>
              </p:ext>
            </p:extLst>
          </p:nvPr>
        </p:nvGraphicFramePr>
        <p:xfrm>
          <a:off x="567538" y="5168900"/>
          <a:ext cx="43529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8" y="5168900"/>
                        <a:ext cx="43529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989740" y="4384421"/>
            <a:ext cx="1940721" cy="813592"/>
            <a:chOff x="2989740" y="4384421"/>
            <a:chExt cx="1940721" cy="813592"/>
          </a:xfrm>
        </p:grpSpPr>
        <p:cxnSp>
          <p:nvCxnSpPr>
            <p:cNvPr id="60" name="Curved Connector 5"/>
            <p:cNvCxnSpPr>
              <a:cxnSpLocks noChangeShapeType="1"/>
            </p:cNvCxnSpPr>
            <p:nvPr/>
          </p:nvCxnSpPr>
          <p:spPr bwMode="auto">
            <a:xfrm rot="5400000">
              <a:off x="2877028" y="4724938"/>
              <a:ext cx="585787" cy="36036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3274698" y="4384421"/>
              <a:ext cx="16557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Single particle 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>
                  <a:solidFill>
                    <a:srgbClr val="FF0000"/>
                  </a:solidFill>
                </a:rPr>
                <a:t>excitations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94278" y="5980864"/>
            <a:ext cx="2303463" cy="747711"/>
            <a:chOff x="1194278" y="5980864"/>
            <a:chExt cx="2303463" cy="747711"/>
          </a:xfrm>
        </p:grpSpPr>
        <p:sp>
          <p:nvSpPr>
            <p:cNvPr id="58" name="Right Brace 3"/>
            <p:cNvSpPr>
              <a:spLocks/>
            </p:cNvSpPr>
            <p:nvPr/>
          </p:nvSpPr>
          <p:spPr bwMode="auto">
            <a:xfrm rot="5400000">
              <a:off x="2404849" y="5486357"/>
              <a:ext cx="163512" cy="1152525"/>
            </a:xfrm>
            <a:prstGeom prst="rightBrace">
              <a:avLst>
                <a:gd name="adj1" fmla="val 8321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TextBox 14"/>
            <p:cNvSpPr txBox="1">
              <a:spLocks noChangeArrowheads="1"/>
            </p:cNvSpPr>
            <p:nvPr/>
          </p:nvSpPr>
          <p:spPr bwMode="auto">
            <a:xfrm>
              <a:off x="1194278" y="6144375"/>
              <a:ext cx="2303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Collective excitations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 err="1">
                  <a:solidFill>
                    <a:srgbClr val="FF0000"/>
                  </a:solidFill>
                </a:rPr>
                <a:t>Magnons</a:t>
              </a:r>
              <a:endParaRPr lang="en-US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97274" y="5972925"/>
            <a:ext cx="1928813" cy="497683"/>
            <a:chOff x="3597274" y="5972925"/>
            <a:chExt cx="1928813" cy="497683"/>
          </a:xfrm>
        </p:grpSpPr>
        <p:sp>
          <p:nvSpPr>
            <p:cNvPr id="59" name="Right Brace 7"/>
            <p:cNvSpPr>
              <a:spLocks/>
            </p:cNvSpPr>
            <p:nvPr/>
          </p:nvSpPr>
          <p:spPr bwMode="auto">
            <a:xfrm rot="5400000">
              <a:off x="4079874" y="5662569"/>
              <a:ext cx="171450" cy="792162"/>
            </a:xfrm>
            <a:prstGeom prst="rightBrace">
              <a:avLst>
                <a:gd name="adj1" fmla="val 8278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TextBox 20"/>
            <p:cNvSpPr txBox="1">
              <a:spLocks noChangeArrowheads="1"/>
            </p:cNvSpPr>
            <p:nvPr/>
          </p:nvSpPr>
          <p:spPr bwMode="auto">
            <a:xfrm>
              <a:off x="3597274" y="6130883"/>
              <a:ext cx="19288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 err="1">
                  <a:solidFill>
                    <a:srgbClr val="FF0000"/>
                  </a:solidFill>
                </a:rPr>
                <a:t>Magnon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damping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498226"/>
              </p:ext>
            </p:extLst>
          </p:nvPr>
        </p:nvGraphicFramePr>
        <p:xfrm>
          <a:off x="1139645" y="3417911"/>
          <a:ext cx="9477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645" y="3417911"/>
                        <a:ext cx="9477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27643" y="3790256"/>
            <a:ext cx="2435225" cy="976750"/>
            <a:chOff x="627643" y="3790256"/>
            <a:chExt cx="2435225" cy="976750"/>
          </a:xfrm>
        </p:grpSpPr>
        <p:graphicFrame>
          <p:nvGraphicFramePr>
            <p:cNvPr id="55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415800"/>
                </p:ext>
              </p:extLst>
            </p:nvPr>
          </p:nvGraphicFramePr>
          <p:xfrm>
            <a:off x="627643" y="4035169"/>
            <a:ext cx="2435225" cy="731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" name="Equation" r:id="rId7" imgW="1434960" imgH="431640" progId="Equation.DSMT4">
                    <p:embed/>
                  </p:oleObj>
                </mc:Choice>
                <mc:Fallback>
                  <p:oleObj name="Equation" r:id="rId7" imgW="1434960" imgH="431640" progId="Equation.DSMT4">
                    <p:embed/>
                    <p:pic>
                      <p:nvPicPr>
                        <p:cNvPr id="32768" name="Object 327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643" y="4035169"/>
                          <a:ext cx="2435225" cy="731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331640" y="379025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ym typeface="Symbol" panose="05050102010706020507" pitchFamily="18" charset="2"/>
                </a:rPr>
                <a:t></a:t>
              </a:r>
              <a:endParaRPr lang="en-GB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56014"/>
              </p:ext>
            </p:extLst>
          </p:nvPr>
        </p:nvGraphicFramePr>
        <p:xfrm>
          <a:off x="5272353" y="3916168"/>
          <a:ext cx="2178625" cy="83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9" imgW="1193760" imgH="457200" progId="Equation.DSMT4">
                  <p:embed/>
                </p:oleObj>
              </mc:Choice>
              <mc:Fallback>
                <p:oleObj name="Equation" r:id="rId9" imgW="1193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2353" y="3916168"/>
                        <a:ext cx="2178625" cy="83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239185" y="3879064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5503573" y="4398037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5877272"/>
            <a:ext cx="6407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" y="1268760"/>
            <a:ext cx="403033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22" y="1236289"/>
            <a:ext cx="481491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damping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0998" y="82386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36096" y="86695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Spin wave intensity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59802" y="3717032"/>
            <a:ext cx="2012930" cy="774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E = D q</a:t>
            </a:r>
            <a:r>
              <a:rPr lang="en-GB" baseline="30000" dirty="0" smtClean="0"/>
              <a:t>2</a:t>
            </a:r>
          </a:p>
          <a:p>
            <a:r>
              <a:rPr lang="en-GB" dirty="0" smtClean="0"/>
              <a:t>D = 260 </a:t>
            </a:r>
            <a:r>
              <a:rPr lang="en-GB" dirty="0" err="1" smtClean="0"/>
              <a:t>meV</a:t>
            </a:r>
            <a:r>
              <a:rPr lang="en-GB" dirty="0" smtClean="0"/>
              <a:t> 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0686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27044</TotalTime>
  <Words>1307</Words>
  <Application>Microsoft Office PowerPoint</Application>
  <PresentationFormat>On-screen Show (4:3)</PresentationFormat>
  <Paragraphs>253</Paragraphs>
  <Slides>38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ヒラギノ角ゴ Pro W3</vt:lpstr>
      <vt:lpstr>Arial</vt:lpstr>
      <vt:lpstr>Lucida Grande</vt:lpstr>
      <vt:lpstr>Lucida Sans</vt:lpstr>
      <vt:lpstr>Symbol</vt:lpstr>
      <vt:lpstr>Trebuchet MS</vt:lpstr>
      <vt:lpstr>Wingdings</vt:lpstr>
      <vt:lpstr>ISIS Small Bottom Banner</vt:lpstr>
      <vt:lpstr>ISIS Large Top Banner</vt:lpstr>
      <vt:lpstr>ISIS Small Top Banner</vt:lpstr>
      <vt:lpstr>ISIS Large Bottom Banner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CCLRC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Perring, Toby (STFC,RAL,ISIS)</cp:lastModifiedBy>
  <cp:revision>767</cp:revision>
  <dcterms:created xsi:type="dcterms:W3CDTF">2007-08-10T08:53:48Z</dcterms:created>
  <dcterms:modified xsi:type="dcterms:W3CDTF">2018-07-20T22:27:25Z</dcterms:modified>
</cp:coreProperties>
</file>